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2" r:id="rId6"/>
  </p:sldMasterIdLst>
  <p:notesMasterIdLst>
    <p:notesMasterId r:id="rId26"/>
  </p:notesMasterIdLst>
  <p:sldIdLst>
    <p:sldId id="264" r:id="rId7"/>
    <p:sldId id="302" r:id="rId8"/>
    <p:sldId id="303" r:id="rId9"/>
    <p:sldId id="304" r:id="rId10"/>
    <p:sldId id="305" r:id="rId11"/>
    <p:sldId id="306" r:id="rId12"/>
    <p:sldId id="336" r:id="rId13"/>
    <p:sldId id="311" r:id="rId14"/>
    <p:sldId id="312" r:id="rId15"/>
    <p:sldId id="313" r:id="rId16"/>
    <p:sldId id="309" r:id="rId17"/>
    <p:sldId id="307" r:id="rId18"/>
    <p:sldId id="335" r:id="rId19"/>
    <p:sldId id="314" r:id="rId20"/>
    <p:sldId id="315" r:id="rId21"/>
    <p:sldId id="316" r:id="rId22"/>
    <p:sldId id="317" r:id="rId23"/>
    <p:sldId id="337" r:id="rId24"/>
    <p:sldId id="33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  <a:srgbClr val="FFCC66"/>
    <a:srgbClr val="003E7E"/>
    <a:srgbClr val="8CD2F4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6F8D4-EA18-4216-B68B-66A87DCBB615}" v="679" dt="2020-06-12T14:22:55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63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63EE1-4A13-4CA0-A724-A74ABB30FF65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D6F22-FAB6-4BE6-B7AB-2EA84C0C02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82" y="5350751"/>
            <a:ext cx="559000" cy="559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5350751"/>
            <a:ext cx="559000" cy="559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75" y="5350751"/>
            <a:ext cx="559000" cy="55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168" y="4114801"/>
            <a:ext cx="5372986" cy="762000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168" y="5029203"/>
            <a:ext cx="5404077" cy="256306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609168" y="5313076"/>
            <a:ext cx="5403705" cy="3326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601495" y="762000"/>
            <a:ext cx="8215312" cy="30749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horizontal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4678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0096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29161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5E973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49773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81599"/>
          </a:xfrm>
          <a:prstGeom prst="rect">
            <a:avLst/>
          </a:prstGeom>
          <a:solidFill>
            <a:srgbClr val="00689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39618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2469" r="-27514" b="3934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6" y="4305146"/>
            <a:ext cx="1972056" cy="629901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5848351" y="5417426"/>
            <a:ext cx="1972056" cy="559000"/>
            <a:chOff x="6791326" y="1369301"/>
            <a:chExt cx="1972056" cy="5590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382" y="1369301"/>
              <a:ext cx="559000" cy="559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326" y="1369301"/>
              <a:ext cx="559000" cy="559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375" y="136930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9595" y="1520457"/>
            <a:ext cx="4241372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15680" y="2831807"/>
            <a:ext cx="2689203" cy="25630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946421" y="3115680"/>
            <a:ext cx="3827721" cy="3326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6480" y="339725"/>
            <a:ext cx="3914775" cy="50212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Vertical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86907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210301" y="4267046"/>
            <a:ext cx="1972056" cy="1642705"/>
            <a:chOff x="6600826" y="4267046"/>
            <a:chExt cx="1972056" cy="164270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4267046"/>
              <a:ext cx="1972056" cy="6299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882" y="5350751"/>
              <a:ext cx="559000" cy="559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5350751"/>
              <a:ext cx="559000" cy="559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875" y="535075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530" y="1321983"/>
            <a:ext cx="5179505" cy="762000"/>
          </a:xfrm>
        </p:spPr>
        <p:txBody>
          <a:bodyPr>
            <a:no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832" y="2633333"/>
            <a:ext cx="2689203" cy="256306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442314" y="2917206"/>
            <a:ext cx="3827721" cy="33265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1530CC0A-4C6B-4F19-BB98-4776431B0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" y="5676421"/>
            <a:ext cx="1181578" cy="118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1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746"/>
            <a:ext cx="8229600" cy="514941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5374D0AF-46FF-430D-853C-7F9F9E255E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22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3692F97E-A272-4F31-B43B-00CFCEE11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46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8E55EF83-AA2D-4199-B674-F61FB4341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3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218"/>
            <a:ext cx="8229600" cy="500394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720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041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35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36"/>
            <a:ext cx="8229600" cy="510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43118" y="173747"/>
            <a:ext cx="0" cy="4610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6695524"/>
            <a:ext cx="9143999" cy="162476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37859" y="6450006"/>
            <a:ext cx="1085710" cy="331172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779521" cy="78278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3999" cy="785931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38" y="223929"/>
            <a:ext cx="1190715" cy="3803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018" y="171450"/>
            <a:ext cx="6192982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72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1436"/>
            <a:ext cx="8229600" cy="502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34244" r="7752" b="59545"/>
          <a:stretch/>
        </p:blipFill>
        <p:spPr>
          <a:xfrm>
            <a:off x="0" y="6559498"/>
            <a:ext cx="9144000" cy="29850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191000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31950" y="6563887"/>
            <a:ext cx="5861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6CAD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GEOSYNTEC CONSULTANTS</a:t>
            </a:r>
            <a:endParaRPr lang="en-US" sz="1050" dirty="0">
              <a:solidFill>
                <a:srgbClr val="6CAD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266001" y="6226987"/>
            <a:ext cx="1432522" cy="436959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0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3E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D260-7DB5-4B53-9E78-C3DE3154A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870" y="73634"/>
            <a:ext cx="8410260" cy="762000"/>
          </a:xfrm>
        </p:spPr>
        <p:txBody>
          <a:bodyPr/>
          <a:lstStyle/>
          <a:p>
            <a:r>
              <a:rPr lang="en-US" sz="2800" dirty="0"/>
              <a:t>South Carolina DOT Training Workshop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Geophysics Field Testing Methods, Data Reduction, and Interpretation of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89DE9-D9C7-4EBB-BD3B-579D10AAA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0832" y="2547608"/>
            <a:ext cx="2689203" cy="256306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E8B8D-C11E-4B1D-8A1B-76AFF3D36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2314" y="2819400"/>
            <a:ext cx="3827721" cy="1234687"/>
          </a:xfrm>
        </p:spPr>
        <p:txBody>
          <a:bodyPr>
            <a:normAutofit/>
          </a:bodyPr>
          <a:lstStyle/>
          <a:p>
            <a:r>
              <a:rPr lang="en-US" sz="1600" dirty="0"/>
              <a:t>Robert C. Bachus and Glenn J. Rix</a:t>
            </a:r>
          </a:p>
          <a:p>
            <a:r>
              <a:rPr lang="en-US" sz="1600" dirty="0"/>
              <a:t>June 5 – 26, 2020</a:t>
            </a:r>
          </a:p>
        </p:txBody>
      </p:sp>
    </p:spTree>
    <p:extLst>
      <p:ext uri="{BB962C8B-B14F-4D97-AF65-F5344CB8AC3E}">
        <p14:creationId xmlns:p14="http://schemas.microsoft.com/office/powerpoint/2010/main" val="114947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E04D-BA88-4387-8AF6-234E09BC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Downhole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5C350-6750-4326-8FBE-1C2A50B30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48" y="774030"/>
            <a:ext cx="8062452" cy="5642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F75B53-9D52-4A87-87EF-4A4F2A6BB5ED}"/>
              </a:ext>
            </a:extLst>
          </p:cNvPr>
          <p:cNvSpPr txBox="1"/>
          <p:nvPr/>
        </p:nvSpPr>
        <p:spPr>
          <a:xfrm>
            <a:off x="3952569" y="6300673"/>
            <a:ext cx="172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ConeTec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8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2800-6BC4-418C-BCFA-00A562E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Downhole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C7FFB-8A42-4A28-9469-4D3F25EF0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43" y="895497"/>
            <a:ext cx="7769144" cy="547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5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DC50-32FF-4E55-AF3F-E00455EA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Downhole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21F46-D6A0-4311-81A4-85373E9DB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87"/>
          <a:stretch/>
        </p:blipFill>
        <p:spPr>
          <a:xfrm>
            <a:off x="4699822" y="1886732"/>
            <a:ext cx="4326190" cy="3691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52875-1A15-4D32-AC9F-4D739FE8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08" y="1896564"/>
            <a:ext cx="4287578" cy="358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17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A67D-C78E-41CE-9043-464761E5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Downhole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C63D0-762A-4B52-BE8A-AD458963C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contractor should always provide time history plots as part of their report as a QA/QC measure.</a:t>
            </a:r>
          </a:p>
        </p:txBody>
      </p:sp>
    </p:spTree>
    <p:extLst>
      <p:ext uri="{BB962C8B-B14F-4D97-AF65-F5344CB8AC3E}">
        <p14:creationId xmlns:p14="http://schemas.microsoft.com/office/powerpoint/2010/main" val="83743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0D4D-4BA9-4E9A-8C46-8C067CDD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Downhole Data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BB1FB7B-0969-4263-A445-7A889A0182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304959"/>
              </p:ext>
            </p:extLst>
          </p:nvPr>
        </p:nvGraphicFramePr>
        <p:xfrm>
          <a:off x="266415" y="1801812"/>
          <a:ext cx="8611170" cy="3733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Worksheet" r:id="rId3" imgW="13554251" imgH="5877075" progId="Excel.Sheet.12">
                  <p:embed/>
                </p:oleObj>
              </mc:Choice>
              <mc:Fallback>
                <p:oleObj name="Worksheet" r:id="rId3" imgW="13554251" imgH="5877075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BB1FB7B-0969-4263-A445-7A889A018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415" y="1801812"/>
                        <a:ext cx="8611170" cy="3733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993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2BE9-E0CB-4839-B138-F47B7983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Downhole Data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B38E603-0DB8-4211-BAA2-DCA194362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22649"/>
              </p:ext>
            </p:extLst>
          </p:nvPr>
        </p:nvGraphicFramePr>
        <p:xfrm>
          <a:off x="4935793" y="1447820"/>
          <a:ext cx="3559277" cy="466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Worksheet" r:id="rId3" imgW="8344092" imgH="10944289" progId="Excel.Sheet.12">
                  <p:embed/>
                </p:oleObj>
              </mc:Choice>
              <mc:Fallback>
                <p:oleObj name="Worksheet" r:id="rId3" imgW="8344092" imgH="10944289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B38E603-0DB8-4211-BAA2-DCA194362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5793" y="1447820"/>
                        <a:ext cx="3559277" cy="466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F529B48-6373-40D0-8BD8-73FA8040D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92" y="1179870"/>
            <a:ext cx="4149791" cy="46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9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2BE9-E0CB-4839-B138-F47B7983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Downhole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29B48-6373-40D0-8BD8-73FA8040D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07" y="875069"/>
            <a:ext cx="4906586" cy="5556777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BFA3CAA-854C-4CDB-94CA-78244E001000}"/>
              </a:ext>
            </a:extLst>
          </p:cNvPr>
          <p:cNvSpPr/>
          <p:nvPr/>
        </p:nvSpPr>
        <p:spPr>
          <a:xfrm>
            <a:off x="4149213" y="1524000"/>
            <a:ext cx="1474839" cy="4434348"/>
          </a:xfrm>
          <a:custGeom>
            <a:avLst/>
            <a:gdLst>
              <a:gd name="connsiteX0" fmla="*/ 0 w 1474839"/>
              <a:gd name="connsiteY0" fmla="*/ 0 h 4434348"/>
              <a:gd name="connsiteX1" fmla="*/ 0 w 1474839"/>
              <a:gd name="connsiteY1" fmla="*/ 540774 h 4434348"/>
              <a:gd name="connsiteX2" fmla="*/ 806245 w 1474839"/>
              <a:gd name="connsiteY2" fmla="*/ 540774 h 4434348"/>
              <a:gd name="connsiteX3" fmla="*/ 806245 w 1474839"/>
              <a:gd name="connsiteY3" fmla="*/ 2595716 h 4434348"/>
              <a:gd name="connsiteX4" fmla="*/ 1474839 w 1474839"/>
              <a:gd name="connsiteY4" fmla="*/ 2595716 h 4434348"/>
              <a:gd name="connsiteX5" fmla="*/ 1474839 w 1474839"/>
              <a:gd name="connsiteY5" fmla="*/ 4434348 h 4434348"/>
              <a:gd name="connsiteX6" fmla="*/ 1474839 w 1474839"/>
              <a:gd name="connsiteY6" fmla="*/ 4414684 h 443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4839" h="4434348">
                <a:moveTo>
                  <a:pt x="0" y="0"/>
                </a:moveTo>
                <a:lnTo>
                  <a:pt x="0" y="540774"/>
                </a:lnTo>
                <a:lnTo>
                  <a:pt x="806245" y="540774"/>
                </a:lnTo>
                <a:lnTo>
                  <a:pt x="806245" y="2595716"/>
                </a:lnTo>
                <a:lnTo>
                  <a:pt x="1474839" y="2595716"/>
                </a:lnTo>
                <a:lnTo>
                  <a:pt x="1474839" y="4434348"/>
                </a:lnTo>
                <a:lnTo>
                  <a:pt x="1474839" y="441468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C16F-0B12-477A-8EA8-78798858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Downhole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69AFF-B0DD-48AE-9A27-E17C64BD9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1154674"/>
            <a:ext cx="8023368" cy="49797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5C3B75-C810-4B3C-910F-E713E085D0C8}"/>
              </a:ext>
            </a:extLst>
          </p:cNvPr>
          <p:cNvCxnSpPr>
            <a:cxnSpLocks/>
          </p:cNvCxnSpPr>
          <p:nvPr/>
        </p:nvCxnSpPr>
        <p:spPr>
          <a:xfrm flipV="1">
            <a:off x="2497394" y="3057832"/>
            <a:ext cx="2792361" cy="14650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7FB226-CA3C-4F3F-B38A-8FB2DE891C25}"/>
              </a:ext>
            </a:extLst>
          </p:cNvPr>
          <p:cNvCxnSpPr/>
          <p:nvPr/>
        </p:nvCxnSpPr>
        <p:spPr>
          <a:xfrm>
            <a:off x="2497394" y="4522839"/>
            <a:ext cx="279236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058239-0A92-42EB-A89F-12560F8FD3B3}"/>
              </a:ext>
            </a:extLst>
          </p:cNvPr>
          <p:cNvCxnSpPr>
            <a:cxnSpLocks/>
          </p:cNvCxnSpPr>
          <p:nvPr/>
        </p:nvCxnSpPr>
        <p:spPr>
          <a:xfrm flipV="1">
            <a:off x="5289755" y="3057833"/>
            <a:ext cx="0" cy="14650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92526E3-C53F-4351-950F-463DEB225A49}"/>
              </a:ext>
            </a:extLst>
          </p:cNvPr>
          <p:cNvSpPr txBox="1"/>
          <p:nvPr/>
        </p:nvSpPr>
        <p:spPr>
          <a:xfrm>
            <a:off x="3761509" y="460333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52.6 ft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6E89B0-37E8-4D44-8FDA-3FDEEB383F2C}"/>
              </a:ext>
            </a:extLst>
          </p:cNvPr>
          <p:cNvSpPr txBox="1"/>
          <p:nvPr/>
        </p:nvSpPr>
        <p:spPr>
          <a:xfrm>
            <a:off x="5324486" y="3605669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0.066 sec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5B7509-508C-4086-8D73-53D949D2164D}"/>
                  </a:ext>
                </a:extLst>
              </p:cNvPr>
              <p:cNvSpPr txBox="1"/>
              <p:nvPr/>
            </p:nvSpPr>
            <p:spPr>
              <a:xfrm>
                <a:off x="2373020" y="1932989"/>
                <a:ext cx="2776978" cy="526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52.6 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ft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0.066 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=795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ft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sec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5B7509-508C-4086-8D73-53D949D21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020" y="1932989"/>
                <a:ext cx="2776978" cy="526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23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6017-09EC-4A48-B807-44DF1665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Downhole</a:t>
            </a:r>
          </a:p>
        </p:txBody>
      </p:sp>
      <p:pic>
        <p:nvPicPr>
          <p:cNvPr id="4" name="Content Placeholder 6" descr="Filtered signals.jpg">
            <a:extLst>
              <a:ext uri="{FF2B5EF4-FFF2-40B4-BE49-F238E27FC236}">
                <a16:creationId xmlns:a16="http://schemas.microsoft.com/office/drawing/2014/main" id="{8D1A31C9-43CF-489E-9526-1533806F7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0262" y="819150"/>
            <a:ext cx="7483475" cy="561260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C5E37D-218C-4DF1-88B7-9BDAC680663C}"/>
              </a:ext>
            </a:extLst>
          </p:cNvPr>
          <p:cNvSpPr txBox="1"/>
          <p:nvPr/>
        </p:nvSpPr>
        <p:spPr>
          <a:xfrm>
            <a:off x="3504334" y="6176724"/>
            <a:ext cx="240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Paul Mayne</a:t>
            </a:r>
          </a:p>
        </p:txBody>
      </p:sp>
    </p:spTree>
    <p:extLst>
      <p:ext uri="{BB962C8B-B14F-4D97-AF65-F5344CB8AC3E}">
        <p14:creationId xmlns:p14="http://schemas.microsoft.com/office/powerpoint/2010/main" val="2095222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1583-7555-479E-98E0-EB54A3AD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Downhole Method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647CE-CA81-42BB-B0BB-10B84CD350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Simple concept and calculations</a:t>
            </a:r>
          </a:p>
          <a:p>
            <a:pPr lvl="1"/>
            <a:r>
              <a:rPr lang="en-US" dirty="0"/>
              <a:t>Readily implemented via the </a:t>
            </a:r>
            <a:r>
              <a:rPr lang="en-US" dirty="0" err="1"/>
              <a:t>SCPTu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832B63-42FE-4E6A-B18E-D0DC5ECCC8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Limited to depths of less than approximately 200 ft unless </a:t>
            </a:r>
            <a:r>
              <a:rPr lang="en-US"/>
              <a:t>specialized equipment is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6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E3B29-5616-416C-B459-38D1EC344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Downhole Method</a:t>
            </a:r>
          </a:p>
        </p:txBody>
      </p:sp>
    </p:spTree>
    <p:extLst>
      <p:ext uri="{BB962C8B-B14F-4D97-AF65-F5344CB8AC3E}">
        <p14:creationId xmlns:p14="http://schemas.microsoft.com/office/powerpoint/2010/main" val="52286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03979A94-E90B-4A4F-93C9-E31EA150D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21" y="1834998"/>
            <a:ext cx="4267200" cy="3797300"/>
          </a:xfrm>
          <a:prstGeom prst="rect">
            <a:avLst/>
          </a:prstGeom>
          <a:solidFill>
            <a:srgbClr val="FFCC66"/>
          </a:solidFill>
          <a:ln w="12700" cap="rnd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DAFE0C-B827-4096-8544-3D3EFF01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Downhole Method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2795091-13FB-47A4-9D40-4B95CAB81FBE}"/>
              </a:ext>
            </a:extLst>
          </p:cNvPr>
          <p:cNvSpPr>
            <a:spLocks/>
          </p:cNvSpPr>
          <p:nvPr/>
        </p:nvSpPr>
        <p:spPr bwMode="auto">
          <a:xfrm>
            <a:off x="1667796" y="1810212"/>
            <a:ext cx="387350" cy="3679825"/>
          </a:xfrm>
          <a:custGeom>
            <a:avLst/>
            <a:gdLst>
              <a:gd name="T0" fmla="*/ 13 w 244"/>
              <a:gd name="T1" fmla="*/ 0 h 2318"/>
              <a:gd name="T2" fmla="*/ 27 w 244"/>
              <a:gd name="T3" fmla="*/ 102 h 2318"/>
              <a:gd name="T4" fmla="*/ 13 w 244"/>
              <a:gd name="T5" fmla="*/ 271 h 2318"/>
              <a:gd name="T6" fmla="*/ 6 w 244"/>
              <a:gd name="T7" fmla="*/ 386 h 2318"/>
              <a:gd name="T8" fmla="*/ 6 w 244"/>
              <a:gd name="T9" fmla="*/ 529 h 2318"/>
              <a:gd name="T10" fmla="*/ 20 w 244"/>
              <a:gd name="T11" fmla="*/ 698 h 2318"/>
              <a:gd name="T12" fmla="*/ 13 w 244"/>
              <a:gd name="T13" fmla="*/ 827 h 2318"/>
              <a:gd name="T14" fmla="*/ 13 w 244"/>
              <a:gd name="T15" fmla="*/ 1037 h 2318"/>
              <a:gd name="T16" fmla="*/ 0 w 244"/>
              <a:gd name="T17" fmla="*/ 1220 h 2318"/>
              <a:gd name="T18" fmla="*/ 20 w 244"/>
              <a:gd name="T19" fmla="*/ 1362 h 2318"/>
              <a:gd name="T20" fmla="*/ 6 w 244"/>
              <a:gd name="T21" fmla="*/ 1538 h 2318"/>
              <a:gd name="T22" fmla="*/ 27 w 244"/>
              <a:gd name="T23" fmla="*/ 1667 h 2318"/>
              <a:gd name="T24" fmla="*/ 6 w 244"/>
              <a:gd name="T25" fmla="*/ 1884 h 2318"/>
              <a:gd name="T26" fmla="*/ 20 w 244"/>
              <a:gd name="T27" fmla="*/ 2033 h 2318"/>
              <a:gd name="T28" fmla="*/ 13 w 244"/>
              <a:gd name="T29" fmla="*/ 2196 h 2318"/>
              <a:gd name="T30" fmla="*/ 20 w 244"/>
              <a:gd name="T31" fmla="*/ 2304 h 2318"/>
              <a:gd name="T32" fmla="*/ 101 w 244"/>
              <a:gd name="T33" fmla="*/ 2318 h 2318"/>
              <a:gd name="T34" fmla="*/ 169 w 244"/>
              <a:gd name="T35" fmla="*/ 2311 h 2318"/>
              <a:gd name="T36" fmla="*/ 244 w 244"/>
              <a:gd name="T37" fmla="*/ 2270 h 2318"/>
              <a:gd name="T38" fmla="*/ 237 w 244"/>
              <a:gd name="T39" fmla="*/ 2155 h 2318"/>
              <a:gd name="T40" fmla="*/ 223 w 244"/>
              <a:gd name="T41" fmla="*/ 1945 h 2318"/>
              <a:gd name="T42" fmla="*/ 230 w 244"/>
              <a:gd name="T43" fmla="*/ 1809 h 2318"/>
              <a:gd name="T44" fmla="*/ 217 w 244"/>
              <a:gd name="T45" fmla="*/ 1572 h 2318"/>
              <a:gd name="T46" fmla="*/ 230 w 244"/>
              <a:gd name="T47" fmla="*/ 1376 h 2318"/>
              <a:gd name="T48" fmla="*/ 217 w 244"/>
              <a:gd name="T49" fmla="*/ 1240 h 2318"/>
              <a:gd name="T50" fmla="*/ 230 w 244"/>
              <a:gd name="T51" fmla="*/ 1125 h 2318"/>
              <a:gd name="T52" fmla="*/ 203 w 244"/>
              <a:gd name="T53" fmla="*/ 922 h 2318"/>
              <a:gd name="T54" fmla="*/ 223 w 244"/>
              <a:gd name="T55" fmla="*/ 705 h 2318"/>
              <a:gd name="T56" fmla="*/ 210 w 244"/>
              <a:gd name="T57" fmla="*/ 549 h 2318"/>
              <a:gd name="T58" fmla="*/ 237 w 244"/>
              <a:gd name="T59" fmla="*/ 305 h 2318"/>
              <a:gd name="T60" fmla="*/ 210 w 244"/>
              <a:gd name="T61" fmla="*/ 136 h 2318"/>
              <a:gd name="T62" fmla="*/ 223 w 244"/>
              <a:gd name="T63" fmla="*/ 0 h 2318"/>
              <a:gd name="T64" fmla="*/ 13 w 244"/>
              <a:gd name="T65" fmla="*/ 0 h 2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4" h="2318">
                <a:moveTo>
                  <a:pt x="13" y="0"/>
                </a:moveTo>
                <a:lnTo>
                  <a:pt x="27" y="102"/>
                </a:lnTo>
                <a:lnTo>
                  <a:pt x="13" y="271"/>
                </a:lnTo>
                <a:lnTo>
                  <a:pt x="6" y="386"/>
                </a:lnTo>
                <a:lnTo>
                  <a:pt x="6" y="529"/>
                </a:lnTo>
                <a:lnTo>
                  <a:pt x="20" y="698"/>
                </a:lnTo>
                <a:lnTo>
                  <a:pt x="13" y="827"/>
                </a:lnTo>
                <a:lnTo>
                  <a:pt x="13" y="1037"/>
                </a:lnTo>
                <a:lnTo>
                  <a:pt x="0" y="1220"/>
                </a:lnTo>
                <a:lnTo>
                  <a:pt x="20" y="1362"/>
                </a:lnTo>
                <a:lnTo>
                  <a:pt x="6" y="1538"/>
                </a:lnTo>
                <a:lnTo>
                  <a:pt x="27" y="1667"/>
                </a:lnTo>
                <a:lnTo>
                  <a:pt x="6" y="1884"/>
                </a:lnTo>
                <a:lnTo>
                  <a:pt x="20" y="2033"/>
                </a:lnTo>
                <a:lnTo>
                  <a:pt x="13" y="2196"/>
                </a:lnTo>
                <a:lnTo>
                  <a:pt x="20" y="2304"/>
                </a:lnTo>
                <a:lnTo>
                  <a:pt x="101" y="2318"/>
                </a:lnTo>
                <a:lnTo>
                  <a:pt x="169" y="2311"/>
                </a:lnTo>
                <a:lnTo>
                  <a:pt x="244" y="2270"/>
                </a:lnTo>
                <a:lnTo>
                  <a:pt x="237" y="2155"/>
                </a:lnTo>
                <a:lnTo>
                  <a:pt x="223" y="1945"/>
                </a:lnTo>
                <a:lnTo>
                  <a:pt x="230" y="1809"/>
                </a:lnTo>
                <a:lnTo>
                  <a:pt x="217" y="1572"/>
                </a:lnTo>
                <a:lnTo>
                  <a:pt x="230" y="1376"/>
                </a:lnTo>
                <a:lnTo>
                  <a:pt x="217" y="1240"/>
                </a:lnTo>
                <a:lnTo>
                  <a:pt x="230" y="1125"/>
                </a:lnTo>
                <a:lnTo>
                  <a:pt x="203" y="922"/>
                </a:lnTo>
                <a:lnTo>
                  <a:pt x="223" y="705"/>
                </a:lnTo>
                <a:lnTo>
                  <a:pt x="210" y="549"/>
                </a:lnTo>
                <a:lnTo>
                  <a:pt x="237" y="305"/>
                </a:lnTo>
                <a:lnTo>
                  <a:pt x="210" y="136"/>
                </a:lnTo>
                <a:lnTo>
                  <a:pt x="223" y="0"/>
                </a:lnTo>
                <a:lnTo>
                  <a:pt x="13" y="0"/>
                </a:lnTo>
                <a:close/>
              </a:path>
            </a:pathLst>
          </a:custGeom>
          <a:solidFill>
            <a:srgbClr val="C0C0C0"/>
          </a:solidFill>
          <a:ln w="12700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3D869811-47CD-46A2-9F13-BBD135D14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896" y="1820044"/>
            <a:ext cx="426720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202C20-D4FE-4BB6-973E-DF58811A3C33}"/>
              </a:ext>
            </a:extLst>
          </p:cNvPr>
          <p:cNvGrpSpPr>
            <a:grpSpLocks/>
          </p:cNvGrpSpPr>
          <p:nvPr/>
        </p:nvGrpSpPr>
        <p:grpSpPr bwMode="auto">
          <a:xfrm>
            <a:off x="562896" y="1810212"/>
            <a:ext cx="557213" cy="157162"/>
            <a:chOff x="4710" y="3696"/>
            <a:chExt cx="351" cy="99"/>
          </a:xfrm>
        </p:grpSpPr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7A78A4BA-4E23-4171-A405-D86086665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0" y="3696"/>
              <a:ext cx="119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B819129F-7C83-479F-8C8F-F8D5245D6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9" y="3696"/>
              <a:ext cx="117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E1CBB2C6-9563-46A0-B752-4716110C11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6" y="3696"/>
              <a:ext cx="120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034C7DBB-35AE-4720-B87E-58E56C7E2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3753"/>
              <a:ext cx="32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AB526817-DC2A-4605-B246-D54406F45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" y="3736"/>
              <a:ext cx="52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72EFCC66-7137-422B-88D5-243E7EEB4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0" y="3719"/>
              <a:ext cx="65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5058F15D-969A-4E74-8856-FE19A485D6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2" y="3701"/>
              <a:ext cx="87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44378022-957C-4001-A913-97B2A63B1F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4" y="3696"/>
              <a:ext cx="2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E21F9DAD-A805-4ADE-A5AC-B8E3D1252A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5" y="3696"/>
              <a:ext cx="4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A9353D31-A0D0-4935-8A4E-9DCCD3218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2" y="3696"/>
              <a:ext cx="56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E3804EA4-99F8-41F5-AE82-257E9D57E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5" y="3696"/>
              <a:ext cx="76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33">
            <a:extLst>
              <a:ext uri="{FF2B5EF4-FFF2-40B4-BE49-F238E27FC236}">
                <a16:creationId xmlns:a16="http://schemas.microsoft.com/office/drawing/2014/main" id="{28EB8A22-0ADF-4E59-9211-36553C81D3F5}"/>
              </a:ext>
            </a:extLst>
          </p:cNvPr>
          <p:cNvGrpSpPr>
            <a:grpSpLocks/>
          </p:cNvGrpSpPr>
          <p:nvPr/>
        </p:nvGrpSpPr>
        <p:grpSpPr bwMode="auto">
          <a:xfrm>
            <a:off x="2477421" y="1818149"/>
            <a:ext cx="557213" cy="157163"/>
            <a:chOff x="4710" y="3696"/>
            <a:chExt cx="351" cy="99"/>
          </a:xfrm>
        </p:grpSpPr>
        <p:sp>
          <p:nvSpPr>
            <p:cNvPr id="23" name="Line 34">
              <a:extLst>
                <a:ext uri="{FF2B5EF4-FFF2-40B4-BE49-F238E27FC236}">
                  <a16:creationId xmlns:a16="http://schemas.microsoft.com/office/drawing/2014/main" id="{FC2A5A86-1FB9-4358-BA68-ED2E4A355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0" y="3696"/>
              <a:ext cx="119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5">
              <a:extLst>
                <a:ext uri="{FF2B5EF4-FFF2-40B4-BE49-F238E27FC236}">
                  <a16:creationId xmlns:a16="http://schemas.microsoft.com/office/drawing/2014/main" id="{10F11C23-79F7-4BFF-8EB9-73C3D3D96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9" y="3696"/>
              <a:ext cx="117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6">
              <a:extLst>
                <a:ext uri="{FF2B5EF4-FFF2-40B4-BE49-F238E27FC236}">
                  <a16:creationId xmlns:a16="http://schemas.microsoft.com/office/drawing/2014/main" id="{F7DD2DE9-C114-4E0F-AA77-D9784F0E2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6" y="3696"/>
              <a:ext cx="120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7">
              <a:extLst>
                <a:ext uri="{FF2B5EF4-FFF2-40B4-BE49-F238E27FC236}">
                  <a16:creationId xmlns:a16="http://schemas.microsoft.com/office/drawing/2014/main" id="{0D7A6736-B7EB-406D-B977-CCF65D6FB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3753"/>
              <a:ext cx="32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8">
              <a:extLst>
                <a:ext uri="{FF2B5EF4-FFF2-40B4-BE49-F238E27FC236}">
                  <a16:creationId xmlns:a16="http://schemas.microsoft.com/office/drawing/2014/main" id="{5CB561BC-0BE6-4053-B9BE-3751BAEE4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" y="3736"/>
              <a:ext cx="52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9">
              <a:extLst>
                <a:ext uri="{FF2B5EF4-FFF2-40B4-BE49-F238E27FC236}">
                  <a16:creationId xmlns:a16="http://schemas.microsoft.com/office/drawing/2014/main" id="{A2041BAC-CBA2-46CF-BA71-FCC090D87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0" y="3719"/>
              <a:ext cx="65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0">
              <a:extLst>
                <a:ext uri="{FF2B5EF4-FFF2-40B4-BE49-F238E27FC236}">
                  <a16:creationId xmlns:a16="http://schemas.microsoft.com/office/drawing/2014/main" id="{AD9CBDB7-0EDC-4E7D-BDF7-8B9A35F64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2" y="3701"/>
              <a:ext cx="87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1">
              <a:extLst>
                <a:ext uri="{FF2B5EF4-FFF2-40B4-BE49-F238E27FC236}">
                  <a16:creationId xmlns:a16="http://schemas.microsoft.com/office/drawing/2014/main" id="{8E7C817F-533B-4584-BB66-CCD75564B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4" y="3696"/>
              <a:ext cx="2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2">
              <a:extLst>
                <a:ext uri="{FF2B5EF4-FFF2-40B4-BE49-F238E27FC236}">
                  <a16:creationId xmlns:a16="http://schemas.microsoft.com/office/drawing/2014/main" id="{290B45BF-98BD-4B87-8A80-4B15827AE8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5" y="3696"/>
              <a:ext cx="4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3">
              <a:extLst>
                <a:ext uri="{FF2B5EF4-FFF2-40B4-BE49-F238E27FC236}">
                  <a16:creationId xmlns:a16="http://schemas.microsoft.com/office/drawing/2014/main" id="{3299917D-6DB6-4F9C-A164-C56FD0C132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2" y="3696"/>
              <a:ext cx="56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4">
              <a:extLst>
                <a:ext uri="{FF2B5EF4-FFF2-40B4-BE49-F238E27FC236}">
                  <a16:creationId xmlns:a16="http://schemas.microsoft.com/office/drawing/2014/main" id="{8B39E008-4602-493F-9CAA-2DEA4E4CBE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5" y="3696"/>
              <a:ext cx="76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45">
            <a:extLst>
              <a:ext uri="{FF2B5EF4-FFF2-40B4-BE49-F238E27FC236}">
                <a16:creationId xmlns:a16="http://schemas.microsoft.com/office/drawing/2014/main" id="{799381F3-10B8-415D-B4F4-2D6451C53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096" y="1810212"/>
            <a:ext cx="152400" cy="3581400"/>
          </a:xfrm>
          <a:prstGeom prst="rect">
            <a:avLst/>
          </a:prstGeom>
          <a:solidFill>
            <a:schemeClr val="bg1"/>
          </a:solidFill>
          <a:ln w="127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48">
            <a:extLst>
              <a:ext uri="{FF2B5EF4-FFF2-40B4-BE49-F238E27FC236}">
                <a16:creationId xmlns:a16="http://schemas.microsoft.com/office/drawing/2014/main" id="{D121EC96-BD6C-4501-8870-E308E439E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646" y="1502237"/>
            <a:ext cx="304800" cy="3048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49">
            <a:extLst>
              <a:ext uri="{FF2B5EF4-FFF2-40B4-BE49-F238E27FC236}">
                <a16:creationId xmlns:a16="http://schemas.microsoft.com/office/drawing/2014/main" id="{9D6D1143-7EBE-4E39-854F-0FBEA4B0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034" y="3500899"/>
            <a:ext cx="150812" cy="301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53">
            <a:extLst>
              <a:ext uri="{FF2B5EF4-FFF2-40B4-BE49-F238E27FC236}">
                <a16:creationId xmlns:a16="http://schemas.microsoft.com/office/drawing/2014/main" id="{DABDF022-4698-4D54-A59F-BF026E81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196" y="1465724"/>
            <a:ext cx="665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Source</a:t>
            </a:r>
          </a:p>
        </p:txBody>
      </p:sp>
      <p:sp>
        <p:nvSpPr>
          <p:cNvPr id="38" name="Text Box 54">
            <a:extLst>
              <a:ext uri="{FF2B5EF4-FFF2-40B4-BE49-F238E27FC236}">
                <a16:creationId xmlns:a16="http://schemas.microsoft.com/office/drawing/2014/main" id="{EFFA85F1-A14C-4802-9F9C-A2DF3DAAC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09" y="2953212"/>
            <a:ext cx="782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Triaxial</a:t>
            </a:r>
          </a:p>
          <a:p>
            <a:pPr algn="ctr"/>
            <a:r>
              <a:rPr lang="en-US" altLang="en-US" sz="1200"/>
              <a:t>Receiver</a:t>
            </a:r>
          </a:p>
        </p:txBody>
      </p:sp>
      <p:sp>
        <p:nvSpPr>
          <p:cNvPr id="39" name="Text Box 55">
            <a:extLst>
              <a:ext uri="{FF2B5EF4-FFF2-40B4-BE49-F238E27FC236}">
                <a16:creationId xmlns:a16="http://schemas.microsoft.com/office/drawing/2014/main" id="{1BD7D802-BD3A-4317-BE47-DEF403A6D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584" y="2542049"/>
            <a:ext cx="107791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Shear and</a:t>
            </a:r>
            <a:br>
              <a:rPr lang="en-US" altLang="en-US" sz="1200"/>
            </a:br>
            <a:r>
              <a:rPr lang="en-US" altLang="en-US" sz="1200"/>
              <a:t>Compression</a:t>
            </a:r>
          </a:p>
          <a:p>
            <a:pPr algn="ctr"/>
            <a:r>
              <a:rPr lang="en-US" altLang="en-US" sz="1200"/>
              <a:t>Waves</a:t>
            </a:r>
          </a:p>
        </p:txBody>
      </p:sp>
      <p:sp>
        <p:nvSpPr>
          <p:cNvPr id="40" name="Line 57">
            <a:extLst>
              <a:ext uri="{FF2B5EF4-FFF2-40B4-BE49-F238E27FC236}">
                <a16:creationId xmlns:a16="http://schemas.microsoft.com/office/drawing/2014/main" id="{7647DBDA-6835-4356-9292-A9457FBD4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296" y="1437149"/>
            <a:ext cx="0" cy="301625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58">
            <a:extLst>
              <a:ext uri="{FF2B5EF4-FFF2-40B4-BE49-F238E27FC236}">
                <a16:creationId xmlns:a16="http://schemas.microsoft.com/office/drawing/2014/main" id="{574A139B-56DB-41EF-9DBA-5CBCA3E2B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1896" y="1437149"/>
            <a:ext cx="0" cy="301625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59">
            <a:extLst>
              <a:ext uri="{FF2B5EF4-FFF2-40B4-BE49-F238E27FC236}">
                <a16:creationId xmlns:a16="http://schemas.microsoft.com/office/drawing/2014/main" id="{5E52C14F-3BFC-443F-BE11-86D6449540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296" y="1587962"/>
            <a:ext cx="515938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60">
            <a:extLst>
              <a:ext uri="{FF2B5EF4-FFF2-40B4-BE49-F238E27FC236}">
                <a16:creationId xmlns:a16="http://schemas.microsoft.com/office/drawing/2014/main" id="{0C53F290-B44D-421A-B0EF-9E4DCEAB3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8496" y="1587962"/>
            <a:ext cx="515938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61">
            <a:extLst>
              <a:ext uri="{FF2B5EF4-FFF2-40B4-BE49-F238E27FC236}">
                <a16:creationId xmlns:a16="http://schemas.microsoft.com/office/drawing/2014/main" id="{A3D1895D-62B8-48EF-8748-C6DECB3C8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171" y="1449849"/>
            <a:ext cx="777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5 to 10 ft</a:t>
            </a:r>
          </a:p>
        </p:txBody>
      </p:sp>
      <p:sp>
        <p:nvSpPr>
          <p:cNvPr id="45" name="Line 62">
            <a:extLst>
              <a:ext uri="{FF2B5EF4-FFF2-40B4-BE49-F238E27FC236}">
                <a16:creationId xmlns:a16="http://schemas.microsoft.com/office/drawing/2014/main" id="{7D9094F5-D181-4B21-AF65-0EB9EA0BA5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75784" y="1881649"/>
            <a:ext cx="2044700" cy="172085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412A9EAE-D5A6-4EB4-81DC-11E251D2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509" y="4601037"/>
            <a:ext cx="150812" cy="301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64">
            <a:extLst>
              <a:ext uri="{FF2B5EF4-FFF2-40B4-BE49-F238E27FC236}">
                <a16:creationId xmlns:a16="http://schemas.microsoft.com/office/drawing/2014/main" id="{A0710C6C-3F93-4725-B2F7-EED116A5B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1234" y="3656474"/>
            <a:ext cx="38735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65">
            <a:extLst>
              <a:ext uri="{FF2B5EF4-FFF2-40B4-BE49-F238E27FC236}">
                <a16:creationId xmlns:a16="http://schemas.microsoft.com/office/drawing/2014/main" id="{F666893F-5C1E-457D-B77E-75439BF21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2821" y="4766137"/>
            <a:ext cx="38735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66">
            <a:extLst>
              <a:ext uri="{FF2B5EF4-FFF2-40B4-BE49-F238E27FC236}">
                <a16:creationId xmlns:a16="http://schemas.microsoft.com/office/drawing/2014/main" id="{CB3DC52F-9CAB-4ED2-B014-5841B4FAD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4909" y="3656474"/>
            <a:ext cx="0" cy="365125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67">
            <a:extLst>
              <a:ext uri="{FF2B5EF4-FFF2-40B4-BE49-F238E27FC236}">
                <a16:creationId xmlns:a16="http://schemas.microsoft.com/office/drawing/2014/main" id="{D33047F7-F235-4632-B9C4-F4E4C61A1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4909" y="4410537"/>
            <a:ext cx="0" cy="365125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68">
            <a:extLst>
              <a:ext uri="{FF2B5EF4-FFF2-40B4-BE49-F238E27FC236}">
                <a16:creationId xmlns:a16="http://schemas.microsoft.com/office/drawing/2014/main" id="{C6BDA482-EB06-4957-8F45-143335E8C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946" y="4040649"/>
            <a:ext cx="354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Symbol" panose="05050102010706020507" pitchFamily="18" charset="2"/>
              </a:rPr>
              <a:t>D</a:t>
            </a:r>
            <a:r>
              <a:rPr lang="en-US" altLang="en-US" sz="1200"/>
              <a:t>z</a:t>
            </a:r>
          </a:p>
        </p:txBody>
      </p:sp>
      <p:sp>
        <p:nvSpPr>
          <p:cNvPr id="52" name="Line 69">
            <a:extLst>
              <a:ext uri="{FF2B5EF4-FFF2-40B4-BE49-F238E27FC236}">
                <a16:creationId xmlns:a16="http://schemas.microsoft.com/office/drawing/2014/main" id="{BC4A7C68-AF03-4001-830A-36B52B7CAC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4671" y="1891174"/>
            <a:ext cx="2055813" cy="285115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70">
            <a:extLst>
              <a:ext uri="{FF2B5EF4-FFF2-40B4-BE49-F238E27FC236}">
                <a16:creationId xmlns:a16="http://schemas.microsoft.com/office/drawing/2014/main" id="{90412742-02A3-483E-BA0D-597329C27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359" y="2469024"/>
            <a:ext cx="377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Symbol" panose="05050102010706020507" pitchFamily="18" charset="2"/>
              </a:rPr>
              <a:t>D</a:t>
            </a:r>
            <a:r>
              <a:rPr lang="en-US" altLang="en-US" sz="1200"/>
              <a:t>t</a:t>
            </a:r>
            <a:r>
              <a:rPr lang="en-US" altLang="en-US" sz="1200" baseline="-25000"/>
              <a:t>1</a:t>
            </a:r>
          </a:p>
        </p:txBody>
      </p:sp>
      <p:sp>
        <p:nvSpPr>
          <p:cNvPr id="54" name="Text Box 71">
            <a:extLst>
              <a:ext uri="{FF2B5EF4-FFF2-40B4-BE49-F238E27FC236}">
                <a16:creationId xmlns:a16="http://schemas.microsoft.com/office/drawing/2014/main" id="{F8B74D2E-2CD6-49F3-B80B-7F7D8F04C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271" y="3213562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Symbol" panose="05050102010706020507" pitchFamily="18" charset="2"/>
              </a:rPr>
              <a:t>D</a:t>
            </a:r>
            <a:r>
              <a:rPr lang="en-US" altLang="en-US" sz="1200"/>
              <a:t>t</a:t>
            </a:r>
            <a:r>
              <a:rPr lang="en-US" altLang="en-US" sz="1200" baseline="-250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E83CE1F-15D5-468F-A43F-B532683254B6}"/>
                  </a:ext>
                </a:extLst>
              </p:cNvPr>
              <p:cNvSpPr txBox="1"/>
              <p:nvPr/>
            </p:nvSpPr>
            <p:spPr>
              <a:xfrm>
                <a:off x="5025359" y="3248744"/>
                <a:ext cx="3781548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𝑖𝑛𝑡𝑒𝑟𝑣𝑎𝑙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E83CE1F-15D5-468F-A43F-B53268325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59" y="3248744"/>
                <a:ext cx="3781548" cy="7562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13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3BA4-927F-44E0-B72C-897AD2DC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Downhole Method - Receivers</a:t>
            </a:r>
          </a:p>
        </p:txBody>
      </p:sp>
      <p:pic>
        <p:nvPicPr>
          <p:cNvPr id="10244" name="Picture 4" descr="Borehole Receivers - Gisco">
            <a:extLst>
              <a:ext uri="{FF2B5EF4-FFF2-40B4-BE49-F238E27FC236}">
                <a16:creationId xmlns:a16="http://schemas.microsoft.com/office/drawing/2014/main" id="{7080D085-4C58-4517-9FD9-F2C692F81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7" y="950350"/>
            <a:ext cx="2536108" cy="23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Geostuff Triaxial BHG-3 Geophone">
            <a:extLst>
              <a:ext uri="{FF2B5EF4-FFF2-40B4-BE49-F238E27FC236}">
                <a16:creationId xmlns:a16="http://schemas.microsoft.com/office/drawing/2014/main" id="{813039F9-F0D4-429C-9129-0E48B6AB0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77" y="1073405"/>
            <a:ext cx="29241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hina Borehole Geophone, Land Geophones Seismic Sensors for 2D and ...">
            <a:extLst>
              <a:ext uri="{FF2B5EF4-FFF2-40B4-BE49-F238E27FC236}">
                <a16:creationId xmlns:a16="http://schemas.microsoft.com/office/drawing/2014/main" id="{7AD6B3C7-BF0A-484D-9403-BB12CCDE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8" y="3795253"/>
            <a:ext cx="2536108" cy="25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12A1F54C-0BF9-4EE3-AF00-4F4B2CFC9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87" y="3061674"/>
            <a:ext cx="3386280" cy="25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6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D2F3-BD7E-4EDB-A231-B017FBA0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Downhole Method - Sources</a:t>
            </a:r>
          </a:p>
        </p:txBody>
      </p:sp>
      <p:pic>
        <p:nvPicPr>
          <p:cNvPr id="14338" name="Picture 2" descr="GEOPHYSICS - Services | I&amp;C Italia S.r.l.">
            <a:extLst>
              <a:ext uri="{FF2B5EF4-FFF2-40B4-BE49-F238E27FC236}">
                <a16:creationId xmlns:a16="http://schemas.microsoft.com/office/drawing/2014/main" id="{0BA4D175-934E-47AB-8CEE-F9154760C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58" y="2990542"/>
            <a:ext cx="3805084" cy="285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Vertical Seismic Shear-wave Profiling">
            <a:extLst>
              <a:ext uri="{FF2B5EF4-FFF2-40B4-BE49-F238E27FC236}">
                <a16:creationId xmlns:a16="http://schemas.microsoft.com/office/drawing/2014/main" id="{91565A82-E85C-4178-8154-CA5CA678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8" y="1083699"/>
            <a:ext cx="42862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7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07B01-199F-4C1A-8CED-D65D5511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Cone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5B4B7-363C-4F6F-B087-30D3A4DAE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501" y="1167580"/>
            <a:ext cx="6796998" cy="4522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6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B45C-492A-4556-B73F-950013A3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Tech </a:t>
            </a:r>
            <a:r>
              <a:rPr lang="en-US" dirty="0" err="1"/>
              <a:t>AutoSeis</a:t>
            </a:r>
            <a:endParaRPr lang="en-US" dirty="0"/>
          </a:p>
        </p:txBody>
      </p:sp>
      <p:pic>
        <p:nvPicPr>
          <p:cNvPr id="4" name="Picture 3" descr="IMG_0374.JPG">
            <a:extLst>
              <a:ext uri="{FF2B5EF4-FFF2-40B4-BE49-F238E27FC236}">
                <a16:creationId xmlns:a16="http://schemas.microsoft.com/office/drawing/2014/main" id="{359E7614-BFDD-4543-B7EF-91121E3EB8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220" y="1106565"/>
            <a:ext cx="2688280" cy="2173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3 auto roto seis">
            <a:extLst>
              <a:ext uri="{FF2B5EF4-FFF2-40B4-BE49-F238E27FC236}">
                <a16:creationId xmlns:a16="http://schemas.microsoft.com/office/drawing/2014/main" id="{A0176B9F-1046-4F4D-861A-991FDE6C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25500" b="9000"/>
          <a:stretch>
            <a:fillRect/>
          </a:stretch>
        </p:blipFill>
        <p:spPr bwMode="auto">
          <a:xfrm>
            <a:off x="4078135" y="1106565"/>
            <a:ext cx="4307530" cy="2117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1A8B0-E429-45C0-892D-D971998783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>
          <a:xfrm>
            <a:off x="550220" y="3449225"/>
            <a:ext cx="4188395" cy="279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35373-E30F-4608-B0D7-401467A4E91E}"/>
              </a:ext>
            </a:extLst>
          </p:cNvPr>
          <p:cNvSpPr txBox="1"/>
          <p:nvPr/>
        </p:nvSpPr>
        <p:spPr>
          <a:xfrm>
            <a:off x="3368722" y="6355179"/>
            <a:ext cx="240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Paul Mayne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EA16AC-A806-4662-9699-BA4A9B8501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09" y="3449225"/>
            <a:ext cx="3441032" cy="2580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15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EEDF-D830-4CD1-AD7C-92C0DE12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Downhole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E66CF-03A5-4E5B-A248-B00A20771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01" y="867619"/>
            <a:ext cx="6763175" cy="559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5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491ED-EBA5-4E3E-AA63-71B8FF30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Downhole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CDE25-1B76-4ECD-86CA-61870A0B9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5" y="1887485"/>
            <a:ext cx="8969535" cy="34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FDDAE17164748BD4832F608A13B10" ma:contentTypeVersion="15" ma:contentTypeDescription="Create a new document." ma:contentTypeScope="" ma:versionID="16e4ab232bfc76cabfd9121b7cadc11f">
  <xsd:schema xmlns:xsd="http://www.w3.org/2001/XMLSchema" xmlns:xs="http://www.w3.org/2001/XMLSchema" xmlns:p="http://schemas.microsoft.com/office/2006/metadata/properties" xmlns:ns1="http://schemas.microsoft.com/sharepoint/v3" xmlns:ns3="ff117338-9936-483e-a275-435402ea6faa" xmlns:ns4="de65d845-ddab-4257-bea9-79c35f1463a6" targetNamespace="http://schemas.microsoft.com/office/2006/metadata/properties" ma:root="true" ma:fieldsID="4630aaec381e1e8c6a8f38cf1a014cd9" ns1:_="" ns3:_="" ns4:_="">
    <xsd:import namespace="http://schemas.microsoft.com/sharepoint/v3"/>
    <xsd:import namespace="ff117338-9936-483e-a275-435402ea6faa"/>
    <xsd:import namespace="de65d845-ddab-4257-bea9-79c35f1463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7338-9936-483e-a275-435402ea6f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5d845-ddab-4257-bea9-79c35f146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609E0D-03AB-4E70-9984-E57567295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117338-9936-483e-a275-435402ea6faa"/>
    <ds:schemaRef ds:uri="de65d845-ddab-4257-bea9-79c35f146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995AF7-0A55-4423-97DE-AD2C1500687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7FF4F2D-DBE4-45EB-B368-4A77ABFDF3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5133</TotalTime>
  <Words>131</Words>
  <Application>Microsoft Office PowerPoint</Application>
  <PresentationFormat>On-screen Show (4:3)</PresentationFormat>
  <Paragraphs>43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Helvetica</vt:lpstr>
      <vt:lpstr>Symbol</vt:lpstr>
      <vt:lpstr>Office Theme</vt:lpstr>
      <vt:lpstr>Custom Design</vt:lpstr>
      <vt:lpstr>1_Custom Design</vt:lpstr>
      <vt:lpstr>Worksheet</vt:lpstr>
      <vt:lpstr>South Carolina DOT Training Workshop  Geophysics Field Testing Methods, Data Reduction, and Interpretation of Results</vt:lpstr>
      <vt:lpstr>PowerPoint Presentation</vt:lpstr>
      <vt:lpstr>Downhole Method</vt:lpstr>
      <vt:lpstr>Downhole Method - Receivers</vt:lpstr>
      <vt:lpstr>Downhole Method - Sources</vt:lpstr>
      <vt:lpstr>Seismic Cone</vt:lpstr>
      <vt:lpstr>Georgia Tech AutoSeis</vt:lpstr>
      <vt:lpstr>Downhole Data</vt:lpstr>
      <vt:lpstr>Downhole Data</vt:lpstr>
      <vt:lpstr>Downhole Data</vt:lpstr>
      <vt:lpstr>Downhole Data</vt:lpstr>
      <vt:lpstr>Downhole Data</vt:lpstr>
      <vt:lpstr>Downhole Data</vt:lpstr>
      <vt:lpstr>Downhole Data</vt:lpstr>
      <vt:lpstr>Downhole Data</vt:lpstr>
      <vt:lpstr>Downhole Data</vt:lpstr>
      <vt:lpstr>Downhole Data</vt:lpstr>
      <vt:lpstr>Continuous Downhole</vt:lpstr>
      <vt:lpstr>Downhole Method</vt:lpstr>
    </vt:vector>
  </TitlesOfParts>
  <Company>GEOSYNTEC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Wood</dc:creator>
  <cp:lastModifiedBy>Harman, Nicholas E.</cp:lastModifiedBy>
  <cp:revision>42</cp:revision>
  <dcterms:created xsi:type="dcterms:W3CDTF">2016-09-26T17:42:06Z</dcterms:created>
  <dcterms:modified xsi:type="dcterms:W3CDTF">2020-08-13T13:20:12Z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0x010100F1CFDDAE17164748BD4832F608A13B10</vt:lpwstr>
  </property>
  <property fmtid="{D5CDD505-2E9C-101B-9397-08002B2CF9AE}" pid="3" name="_dlc_DocIdItemGuid">
    <vt:lpwstr>97bac5ae-71a8-4c37-8e55-5f0292be4a21</vt:lpwstr>
  </property>
</Properties>
</file>